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6858000" cy="9144000"/>
  <p:embeddedFontLst>
    <p:embeddedFont>
      <p:font typeface="Raleway" charset="0"/>
      <p:regular r:id="rId18"/>
      <p:bold r:id="rId19"/>
      <p:italic r:id="rId20"/>
      <p:boldItalic r:id="rId21"/>
    </p:embeddedFont>
    <p:embeddedFont>
      <p:font typeface="Lato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0087EC5-DB61-4F08-AAD9-E7ABBA1AAAB4}" styleName="Table_0">
    <a:wholeTbl>
      <a:tcTxStyle>
        <a:srgbClr val="000000"/>
        <a:latin typeface="Arial"/>
        <a:ea typeface="Arial"/>
        <a:cs typeface="Arial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341e84157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341e84157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343ba0846_4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343ba0846_4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341e84157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341e84157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341e84157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341e84157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341e84157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341e84157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341e84157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341e84157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341e84157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341e84157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341e84157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341e84157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341e84157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341e84157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341e84157_0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341e84157_0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" name="Google Shape;77;p11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2.pn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27825" y="46700"/>
            <a:ext cx="2991950" cy="29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3329250" y="3038650"/>
            <a:ext cx="37752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3C78D8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AppBundle</a:t>
            </a:r>
            <a:endParaRPr sz="4800">
              <a:solidFill>
                <a:srgbClr val="3C78D8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/>
          <a:srcRect l="26457" r="24098" b="35203"/>
          <a:stretch>
            <a:fillRect/>
          </a:stretch>
        </p:blipFill>
        <p:spPr>
          <a:xfrm>
            <a:off x="2607663" y="3085253"/>
            <a:ext cx="721575" cy="6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476850"/>
            <a:ext cx="2458050" cy="76149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60750" y="3524875"/>
            <a:ext cx="23973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98000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98000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Presented by:</a:t>
            </a:r>
            <a:endParaRPr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Minxuan Hu</a:t>
            </a:r>
            <a:endParaRPr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p13"/>
          <p:cNvSpPr txBox="1"/>
          <p:nvPr/>
        </p:nvSpPr>
        <p:spPr>
          <a:xfrm>
            <a:off x="7341700" y="4566825"/>
            <a:ext cx="15693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Date : 04/15/2020</a:t>
            </a:r>
            <a:endParaRPr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2657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70C0"/>
                </a:solidFill>
              </a:rPr>
              <a:t>Projected Cost</a:t>
            </a:r>
            <a:endParaRPr sz="2400">
              <a:solidFill>
                <a:srgbClr val="0070C0"/>
              </a:solidFill>
            </a:endParaRPr>
          </a:p>
        </p:txBody>
      </p:sp>
      <p:sp>
        <p:nvSpPr>
          <p:cNvPr id="193" name="Google Shape;193;p22"/>
          <p:cNvSpPr txBox="1"/>
          <p:nvPr>
            <p:ph type="body" idx="1"/>
          </p:nvPr>
        </p:nvSpPr>
        <p:spPr>
          <a:xfrm>
            <a:off x="727650" y="1522550"/>
            <a:ext cx="3274500" cy="3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Times New Roman" panose="02020503050405090304"/>
              <a:buAutoNum type="arabicPeriod"/>
            </a:pPr>
            <a:r>
              <a:rPr lang="en-GB" sz="14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Human resources</a:t>
            </a:r>
            <a:endParaRPr sz="14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Times New Roman" panose="02020503050405090304"/>
              <a:buAutoNum type="alphaLcPeriod"/>
            </a:pPr>
            <a:r>
              <a:rPr lang="en-GB" sz="14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Project manager($200,000）</a:t>
            </a:r>
            <a:endParaRPr sz="14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Times New Roman" panose="02020503050405090304"/>
              <a:buAutoNum type="alphaLcPeriod"/>
            </a:pPr>
            <a:r>
              <a:rPr lang="en-GB" sz="14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Marketing($75,00)</a:t>
            </a:r>
            <a:endParaRPr sz="14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Times New Roman" panose="02020503050405090304"/>
              <a:buAutoNum type="alphaLcPeriod"/>
            </a:pPr>
            <a:r>
              <a:rPr lang="en-GB" sz="14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Developing ($90,000)</a:t>
            </a:r>
            <a:endParaRPr sz="14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Times New Roman" panose="02020503050405090304"/>
              <a:buAutoNum type="alphaLcPeriod"/>
            </a:pPr>
            <a:r>
              <a:rPr lang="en-GB" sz="14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Finance ($80,000)</a:t>
            </a:r>
            <a:endParaRPr sz="14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Times New Roman" panose="02020503050405090304"/>
              <a:buAutoNum type="alphaLcPeriod"/>
            </a:pPr>
            <a:r>
              <a:rPr lang="en-GB" sz="14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Operation ($70,000)</a:t>
            </a:r>
            <a:endParaRPr sz="14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Times New Roman" panose="02020503050405090304"/>
              <a:buAutoNum type="arabicPeriod"/>
            </a:pPr>
            <a:r>
              <a:rPr lang="en-GB" sz="14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Machine requirement</a:t>
            </a:r>
            <a:endParaRPr sz="14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Times New Roman" panose="02020503050405090304"/>
              <a:buAutoNum type="alphaLcPeriod"/>
            </a:pPr>
            <a:r>
              <a:rPr lang="en-GB" sz="14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Laptop (i5, 8 GB RAM) -2</a:t>
            </a:r>
            <a:endParaRPr sz="14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Times New Roman" panose="02020503050405090304"/>
              <a:buAutoNum type="alphaLcPeriod"/>
            </a:pPr>
            <a:r>
              <a:rPr lang="en-GB" sz="14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Laptop (i7, 16GB RAM) -3</a:t>
            </a:r>
            <a:endParaRPr sz="14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02049" y="1522550"/>
            <a:ext cx="4694943" cy="281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28642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Addressing Risks</a:t>
            </a:r>
            <a:endParaRPr sz="2400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5890525" y="4233100"/>
            <a:ext cx="2685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Strategy Planning Risks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776200" y="1513475"/>
            <a:ext cx="2116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Cost Concerns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110850" y="3867350"/>
            <a:ext cx="28461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Features Enhancing Risk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6540675" y="2280600"/>
            <a:ext cx="25479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System Downtime Risk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169200" y="2519200"/>
            <a:ext cx="2079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Security Risks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3742800" y="737050"/>
            <a:ext cx="3436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674EA7"/>
                </a:solidFill>
                <a:latin typeface="Georgia" panose="02040802050405020203"/>
                <a:ea typeface="Georgia" panose="02040802050405020203"/>
                <a:cs typeface="Georgia" panose="02040802050405020203"/>
                <a:sym typeface="Georgia" panose="02040802050405020203"/>
              </a:rPr>
              <a:t>Maintaining Key API’s</a:t>
            </a:r>
            <a:endParaRPr sz="2000" b="1">
              <a:solidFill>
                <a:srgbClr val="674EA7"/>
              </a:solidFill>
              <a:latin typeface="Georgia" panose="02040802050405020203"/>
              <a:ea typeface="Georgia" panose="02040802050405020203"/>
              <a:cs typeface="Georgia" panose="02040802050405020203"/>
              <a:sym typeface="Georgia" panose="02040802050405020203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53775" y="1171075"/>
            <a:ext cx="3436450" cy="31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311700" y="40400"/>
            <a:ext cx="46218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Needs and Customer Segments</a:t>
            </a:r>
            <a:endParaRPr sz="2400"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98" name="Google Shape;98;p14"/>
          <p:cNvSpPr txBox="1"/>
          <p:nvPr>
            <p:ph type="body" idx="1"/>
          </p:nvPr>
        </p:nvSpPr>
        <p:spPr>
          <a:xfrm>
            <a:off x="311700" y="560250"/>
            <a:ext cx="8559000" cy="44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0325" y="648700"/>
            <a:ext cx="1360000" cy="106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1710325" y="609800"/>
            <a:ext cx="2569500" cy="1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Provide the heavy mobile users a simple, fast and reliable storage solution for their applications and data</a:t>
            </a:r>
            <a:endParaRPr b="1"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/>
          <a:srcRect t="17432" r="7834" b="13031"/>
          <a:stretch>
            <a:fillRect/>
          </a:stretch>
        </p:blipFill>
        <p:spPr>
          <a:xfrm>
            <a:off x="457100" y="3147448"/>
            <a:ext cx="1982550" cy="963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414575" y="4104750"/>
            <a:ext cx="22872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Inadequate Memory</a:t>
            </a:r>
            <a:endParaRPr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On-Demand Service</a:t>
            </a:r>
            <a:endParaRPr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Cost Optimization</a:t>
            </a:r>
            <a:endParaRPr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Reduced Maintenance</a:t>
            </a:r>
            <a:endParaRPr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3"/>
          <a:srcRect l="22694" r="22907"/>
          <a:stretch>
            <a:fillRect/>
          </a:stretch>
        </p:blipFill>
        <p:spPr>
          <a:xfrm>
            <a:off x="4890800" y="648699"/>
            <a:ext cx="1452581" cy="14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4631825" y="2102925"/>
            <a:ext cx="2046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Mobile Application Development Companies</a:t>
            </a:r>
            <a:endParaRPr sz="12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4"/>
          <a:srcRect t="10876" b="15032"/>
          <a:stretch>
            <a:fillRect/>
          </a:stretch>
        </p:blipFill>
        <p:spPr>
          <a:xfrm>
            <a:off x="5301024" y="3003625"/>
            <a:ext cx="2690450" cy="12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5894600" y="4255050"/>
            <a:ext cx="17586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College Students</a:t>
            </a:r>
            <a:endParaRPr sz="12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678126" y="1632000"/>
            <a:ext cx="1982549" cy="111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7057688" y="1256800"/>
            <a:ext cx="1400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Mobile Gamers</a:t>
            </a:r>
            <a:endParaRPr sz="12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003250" y="5179000"/>
            <a:ext cx="4482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3100075" y="3286425"/>
            <a:ext cx="210000" cy="241200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14"/>
          <p:cNvSpPr/>
          <p:nvPr/>
        </p:nvSpPr>
        <p:spPr>
          <a:xfrm>
            <a:off x="2890075" y="3560851"/>
            <a:ext cx="210000" cy="211500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14"/>
          <p:cNvSpPr/>
          <p:nvPr/>
        </p:nvSpPr>
        <p:spPr>
          <a:xfrm>
            <a:off x="2517600" y="3909450"/>
            <a:ext cx="135600" cy="137100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14"/>
          <p:cNvSpPr/>
          <p:nvPr/>
        </p:nvSpPr>
        <p:spPr>
          <a:xfrm>
            <a:off x="2731138" y="3772350"/>
            <a:ext cx="135600" cy="137100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4" name="Google Shape;114;p1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643983" y="2170548"/>
            <a:ext cx="2038193" cy="11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311700" y="40400"/>
            <a:ext cx="46218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Proposed Solution</a:t>
            </a:r>
            <a:endParaRPr sz="2400"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746700" y="1306775"/>
            <a:ext cx="76506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The cloud platform is an excellent resource that can keep data safe and available anytime, anywhere. But can these cloud services meet the requirements of users? </a:t>
            </a:r>
            <a:endParaRPr lang="en-GB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625" y="2176175"/>
            <a:ext cx="1842800" cy="10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52622" y="3755100"/>
            <a:ext cx="2074443" cy="10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48882" y="3922274"/>
            <a:ext cx="2360594" cy="8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39100" y="1964150"/>
            <a:ext cx="2905550" cy="17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951701" y="2681400"/>
            <a:ext cx="1606000" cy="211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311700" y="-319350"/>
            <a:ext cx="57189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GB" sz="2400" b="1">
                <a:solidFill>
                  <a:srgbClr val="0070C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Storyboards &amp; Visual Use Cases</a:t>
            </a:r>
            <a:endParaRPr lang="en-GB" sz="2400" b="1">
              <a:solidFill>
                <a:srgbClr val="0070C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31" name="Google Shape;131;p16"/>
          <p:cNvSpPr txBox="1"/>
          <p:nvPr>
            <p:ph type="body" idx="1"/>
          </p:nvPr>
        </p:nvSpPr>
        <p:spPr>
          <a:xfrm>
            <a:off x="826350" y="545238"/>
            <a:ext cx="74913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C78D8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A college student,Sara, who is very sociable and often frustrated by the lack of space on her phone.</a:t>
            </a:r>
            <a:endParaRPr sz="1400">
              <a:solidFill>
                <a:srgbClr val="3C78D8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30753" y="930575"/>
            <a:ext cx="2008975" cy="11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2"/>
          <a:srcRect r="28800"/>
          <a:stretch>
            <a:fillRect/>
          </a:stretch>
        </p:blipFill>
        <p:spPr>
          <a:xfrm>
            <a:off x="108950" y="2143850"/>
            <a:ext cx="1271444" cy="252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3"/>
          <a:srcRect r="26513"/>
          <a:stretch>
            <a:fillRect/>
          </a:stretch>
        </p:blipFill>
        <p:spPr>
          <a:xfrm>
            <a:off x="1498889" y="1147950"/>
            <a:ext cx="1312325" cy="252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4"/>
          <a:srcRect r="28561"/>
          <a:stretch>
            <a:fillRect/>
          </a:stretch>
        </p:blipFill>
        <p:spPr>
          <a:xfrm>
            <a:off x="2890112" y="2178299"/>
            <a:ext cx="1240922" cy="245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5"/>
          <a:srcRect r="29631"/>
          <a:stretch>
            <a:fillRect/>
          </a:stretch>
        </p:blipFill>
        <p:spPr>
          <a:xfrm>
            <a:off x="5014898" y="2159625"/>
            <a:ext cx="1240897" cy="249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6"/>
          <a:srcRect r="28744"/>
          <a:stretch>
            <a:fillRect/>
          </a:stretch>
        </p:blipFill>
        <p:spPr>
          <a:xfrm>
            <a:off x="7760375" y="2048817"/>
            <a:ext cx="1312325" cy="260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7"/>
          <a:srcRect r="28734"/>
          <a:stretch>
            <a:fillRect/>
          </a:stretch>
        </p:blipFill>
        <p:spPr>
          <a:xfrm>
            <a:off x="6372363" y="1149124"/>
            <a:ext cx="1271450" cy="252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-3380612" y="-2012662"/>
            <a:ext cx="343852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646875" y="2786825"/>
            <a:ext cx="359375" cy="2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31350" y="2361450"/>
            <a:ext cx="265176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101063" y="3935375"/>
            <a:ext cx="630936" cy="57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895338" y="1472763"/>
            <a:ext cx="722376" cy="57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>
            <p:ph type="title"/>
          </p:nvPr>
        </p:nvSpPr>
        <p:spPr>
          <a:xfrm>
            <a:off x="304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70C0"/>
                </a:solidFill>
              </a:rPr>
              <a:t>Product Roadmap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1994050" y="776400"/>
            <a:ext cx="1560600" cy="4629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rgbClr val="0E10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Q1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3800150" y="776400"/>
            <a:ext cx="1500600" cy="4629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rgbClr val="0E10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Q2</a:t>
            </a:r>
            <a:endParaRPr b="1"/>
          </a:p>
        </p:txBody>
      </p:sp>
      <p:sp>
        <p:nvSpPr>
          <p:cNvPr id="151" name="Google Shape;151;p17"/>
          <p:cNvSpPr/>
          <p:nvPr/>
        </p:nvSpPr>
        <p:spPr>
          <a:xfrm>
            <a:off x="5557600" y="776400"/>
            <a:ext cx="1412400" cy="4629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rgbClr val="0E10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Q3</a:t>
            </a:r>
            <a:endParaRPr b="1"/>
          </a:p>
        </p:txBody>
      </p:sp>
      <p:sp>
        <p:nvSpPr>
          <p:cNvPr id="152" name="Google Shape;152;p17"/>
          <p:cNvSpPr/>
          <p:nvPr/>
        </p:nvSpPr>
        <p:spPr>
          <a:xfrm>
            <a:off x="7193550" y="776400"/>
            <a:ext cx="1731600" cy="4629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rgbClr val="0E10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Q4</a:t>
            </a:r>
            <a:endParaRPr b="1"/>
          </a:p>
        </p:txBody>
      </p:sp>
      <p:sp>
        <p:nvSpPr>
          <p:cNvPr id="153" name="Google Shape;153;p17"/>
          <p:cNvSpPr/>
          <p:nvPr/>
        </p:nvSpPr>
        <p:spPr>
          <a:xfrm>
            <a:off x="498550" y="1398350"/>
            <a:ext cx="1320600" cy="33804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Version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Application Development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Application Testing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Marketing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Customer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Satisfaction</a:t>
            </a:r>
            <a:r>
              <a:rPr lang="en-GB" sz="1200" b="1"/>
              <a:t>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p17"/>
          <p:cNvSpPr/>
          <p:nvPr/>
        </p:nvSpPr>
        <p:spPr>
          <a:xfrm>
            <a:off x="1994050" y="1398400"/>
            <a:ext cx="1560600" cy="33804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Alpha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Achieve app with full functionality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Zero Bugs with internal testing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Making survey and creating awareness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Link to help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17"/>
          <p:cNvSpPr/>
          <p:nvPr/>
        </p:nvSpPr>
        <p:spPr>
          <a:xfrm>
            <a:off x="3800150" y="1398350"/>
            <a:ext cx="1500600" cy="33804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Beta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Develop attractive UI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Testing and Fixing bugs from customer reviews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Secure Market funding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Setup customer helpdesk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7"/>
          <p:cNvSpPr/>
          <p:nvPr/>
        </p:nvSpPr>
        <p:spPr>
          <a:xfrm>
            <a:off x="5557600" y="1398350"/>
            <a:ext cx="1412400" cy="33804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Version 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Implement feature enhancements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Rigorous unit &amp; integration testing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Digital Marketing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Train customer care executives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7"/>
          <p:cNvSpPr/>
          <p:nvPr/>
        </p:nvSpPr>
        <p:spPr>
          <a:xfrm>
            <a:off x="7193550" y="1398350"/>
            <a:ext cx="1731600" cy="3380400"/>
          </a:xfrm>
          <a:prstGeom prst="rect">
            <a:avLst/>
          </a:prstGeom>
          <a:solidFill>
            <a:srgbClr val="9E9E9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Version 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Enhancement with more storage capacity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Setting up ethical hacking team for find bugs.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More third party collaborations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Achieve 100%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Customer satisfaction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17"/>
          <p:cNvSpPr/>
          <p:nvPr/>
        </p:nvSpPr>
        <p:spPr>
          <a:xfrm>
            <a:off x="498550" y="776400"/>
            <a:ext cx="1320600" cy="462900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rgbClr val="0E10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Themes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287570" y="-87370"/>
            <a:ext cx="38892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GB" sz="2400" b="1">
                <a:solidFill>
                  <a:srgbClr val="0070C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Product Features</a:t>
            </a:r>
            <a:endParaRPr lang="en-GB" sz="2400" b="1">
              <a:solidFill>
                <a:srgbClr val="0070C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graphicFrame>
        <p:nvGraphicFramePr>
          <p:cNvPr id="164" name="Google Shape;164;p18"/>
          <p:cNvGraphicFramePr/>
          <p:nvPr/>
        </p:nvGraphicFramePr>
        <p:xfrm>
          <a:off x="459550" y="104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{90087EC5-DB61-4F08-AAD9-E7ABBA1AAAB4}</a:tableStyleId>
              </a:tblPr>
              <a:tblGrid>
                <a:gridCol w="1099750"/>
                <a:gridCol w="2789450"/>
              </a:tblGrid>
              <a:tr h="1121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Home View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view the home page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1) Login and registration 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2) Apps view 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3) Icon entries 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4) Menu options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Share and chat 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share the file and chat</a:t>
                      </a:r>
                      <a:endParaRPr lang="en-GB"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Favorites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search for Apps to add favorites</a:t>
                      </a:r>
                      <a:endParaRPr lang="en-GB"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66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Settings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make personalized Settings 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65" name="Google Shape;165;p18"/>
          <p:cNvGraphicFramePr/>
          <p:nvPr/>
        </p:nvGraphicFramePr>
        <p:xfrm>
          <a:off x="4946200" y="1049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{90087EC5-DB61-4F08-AAD9-E7ABBA1AAAB4}</a:tableStyleId>
              </a:tblPr>
              <a:tblGrid>
                <a:gridCol w="1217700"/>
                <a:gridCol w="2508200"/>
              </a:tblGrid>
              <a:tr h="1201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Backups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&amp;Trash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use functions on backups,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And clean up space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27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Subscribe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view plans and subscribe,  manage their subscribed plans to change or stop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47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Help</a:t>
                      </a:r>
                      <a:endParaRPr sz="18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222222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can can choose to chat with customer service, select hot questions and upload files for more </a:t>
                      </a:r>
                      <a:endParaRPr sz="1200">
                        <a:solidFill>
                          <a:srgbClr val="222222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66" name="Google Shape;166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954538" y="4332100"/>
            <a:ext cx="1234933" cy="8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311700" y="-50625"/>
            <a:ext cx="61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C78D8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Features of MVP for Launch </a:t>
            </a:r>
            <a:endParaRPr sz="2400" b="1">
              <a:solidFill>
                <a:srgbClr val="3C78D8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graphicFrame>
        <p:nvGraphicFramePr>
          <p:cNvPr id="172" name="Google Shape;172;p19"/>
          <p:cNvGraphicFramePr/>
          <p:nvPr/>
        </p:nvGraphicFramePr>
        <p:xfrm>
          <a:off x="5508850" y="68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{90087EC5-DB61-4F08-AAD9-E7ABBA1AAAB4}</a:tableStyleId>
              </a:tblPr>
              <a:tblGrid>
                <a:gridCol w="3107850"/>
              </a:tblGrid>
              <a:tr h="44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vNext</a:t>
                      </a:r>
                      <a:endParaRPr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</a:tr>
              <a:tr h="1867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have multiple subscription plans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change validity in trash 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On the go updates with minimum lag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vLongTerm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</a:tr>
              <a:tr h="1316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Intelligent customer service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Recommended  Apps and Subscription plans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Coupon code activity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Platform for advertising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Community groups</a:t>
                      </a:r>
                      <a:endParaRPr lang="en-GB"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73" name="Google Shape;173;p19"/>
          <p:cNvGraphicFramePr/>
          <p:nvPr/>
        </p:nvGraphicFramePr>
        <p:xfrm>
          <a:off x="311700" y="68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{90087EC5-DB61-4F08-AAD9-E7ABBA1AAAB4}</a:tableStyleId>
              </a:tblPr>
              <a:tblGrid>
                <a:gridCol w="4517175"/>
              </a:tblGrid>
              <a:tr h="458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Priority 0 – Critical Features   </a:t>
                      </a:r>
                      <a:r>
                        <a:rPr lang="en-GB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Maximum Security</a:t>
                      </a:r>
                      <a:endParaRPr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</a:tr>
              <a:tr h="1581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create Account and Login AppBundle and edit personal profile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create and edit payment method (credit card info OR paypal info )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view apps ,drives and backups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share files and chat with friends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view,subscribe and change or stop plans 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clean up space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change featured settings 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contact help center</a:t>
                      </a:r>
                      <a:endParaRPr lang="en-GB"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58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Priority 1 – Nice to have features   </a:t>
                      </a:r>
                      <a:r>
                        <a:rPr lang="en-GB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Minimum latency</a:t>
                      </a:r>
                      <a:endParaRPr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</a:tr>
              <a:tr h="1308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add, copy, move drives, backups and favorites 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delete and recover files in trash</a:t>
                      </a:r>
                      <a:endParaRPr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Can add associated account based on contact methods</a:t>
                      </a:r>
                      <a:endParaRPr lang="en-GB" sz="12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311700" y="40400"/>
            <a:ext cx="46218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Key Metrics</a:t>
            </a:r>
            <a:endParaRPr sz="2400"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79" name="Google Shape;179;p20"/>
          <p:cNvSpPr txBox="1"/>
          <p:nvPr>
            <p:ph type="body" idx="1"/>
          </p:nvPr>
        </p:nvSpPr>
        <p:spPr>
          <a:xfrm>
            <a:off x="727650" y="1703400"/>
            <a:ext cx="7688700" cy="19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User Traffic to the application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User adoption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The Network Latency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Capacity of the server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Purchases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86450" y="1363788"/>
            <a:ext cx="4719025" cy="24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body" idx="1"/>
          </p:nvPr>
        </p:nvSpPr>
        <p:spPr>
          <a:xfrm>
            <a:off x="727650" y="1618375"/>
            <a:ext cx="7688700" cy="26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Project manager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Marketing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Developing 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Finance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Times New Roman" panose="02020503050405090304"/>
              <a:buAutoNum type="arabicPeriod"/>
            </a:pPr>
            <a:r>
              <a:rPr lang="en-GB" sz="1800">
                <a:solidFill>
                  <a:srgbClr val="0E101A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Operation </a:t>
            </a: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101A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13852" y="927150"/>
            <a:ext cx="3727150" cy="38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>
            <p:ph type="title"/>
          </p:nvPr>
        </p:nvSpPr>
        <p:spPr>
          <a:xfrm>
            <a:off x="311700" y="40400"/>
            <a:ext cx="4621800" cy="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70C0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Operational Needs</a:t>
            </a:r>
            <a:endParaRPr sz="2400" b="1">
              <a:solidFill>
                <a:srgbClr val="0070C0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3114</Words>
  <Application>WPS Writer</Application>
  <PresentationFormat/>
  <Paragraphs>309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Arial</vt:lpstr>
      <vt:lpstr>Raleway</vt:lpstr>
      <vt:lpstr>Thonburi</vt:lpstr>
      <vt:lpstr>Lato</vt:lpstr>
      <vt:lpstr>Georgia</vt:lpstr>
      <vt:lpstr>Times New Roman</vt:lpstr>
      <vt:lpstr>微软雅黑</vt:lpstr>
      <vt:lpstr>苹方-简</vt:lpstr>
      <vt:lpstr>宋体</vt:lpstr>
      <vt:lpstr>Arial Unicode MS</vt:lpstr>
      <vt:lpstr>宋体-简</vt:lpstr>
      <vt:lpstr>Wingdings</vt:lpstr>
      <vt:lpstr>Streamline</vt:lpstr>
      <vt:lpstr>AppBundle</vt:lpstr>
      <vt:lpstr>Needs and Customer Segments</vt:lpstr>
      <vt:lpstr>Proposed Solution</vt:lpstr>
      <vt:lpstr>Storyboards &amp; Visual Use Cases</vt:lpstr>
      <vt:lpstr>Product Roadmap</vt:lpstr>
      <vt:lpstr>Product Features</vt:lpstr>
      <vt:lpstr>Features of MVP for Launch </vt:lpstr>
      <vt:lpstr>Key Metrics</vt:lpstr>
      <vt:lpstr>Operational Needs</vt:lpstr>
      <vt:lpstr>Projected Cost</vt:lpstr>
      <vt:lpstr>Addressing Risks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AppBundle</dc:title>
  <dc:creator/>
  <cp:lastModifiedBy>huminxuan</cp:lastModifiedBy>
  <cp:revision>1</cp:revision>
  <dcterms:created xsi:type="dcterms:W3CDTF">2020-04-15T01:24:25Z</dcterms:created>
  <dcterms:modified xsi:type="dcterms:W3CDTF">2020-04-15T01:24:25Z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1033-2.1.0.3464</vt:lpwstr>
  </property>
</Properties>
</file>